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3"/>
    <p:sldId id="256" r:id="rId4"/>
    <p:sldId id="264" r:id="rId5"/>
    <p:sldId id="262" r:id="rId6"/>
    <p:sldId id="263" r:id="rId7"/>
    <p:sldId id="269" r:id="rId8"/>
    <p:sldId id="270" r:id="rId9"/>
    <p:sldId id="273" r:id="rId10"/>
    <p:sldId id="271" r:id="rId11"/>
    <p:sldId id="272" r:id="rId12"/>
    <p:sldId id="257" r:id="rId13"/>
    <p:sldId id="261" r:id="rId15"/>
    <p:sldId id="281" r:id="rId16"/>
    <p:sldId id="295" r:id="rId17"/>
    <p:sldId id="287" r:id="rId18"/>
    <p:sldId id="296" r:id="rId19"/>
    <p:sldId id="304" r:id="rId20"/>
    <p:sldId id="311" r:id="rId21"/>
    <p:sldId id="313" r:id="rId22"/>
    <p:sldId id="314" r:id="rId23"/>
    <p:sldId id="315" r:id="rId24"/>
    <p:sldId id="317" r:id="rId25"/>
    <p:sldId id="329" r:id="rId26"/>
    <p:sldId id="297" r:id="rId27"/>
    <p:sldId id="275" r:id="rId28"/>
    <p:sldId id="324" r:id="rId29"/>
    <p:sldId id="274" r:id="rId30"/>
    <p:sldId id="276" r:id="rId31"/>
    <p:sldId id="280" r:id="rId32"/>
    <p:sldId id="28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E22"/>
    <a:srgbClr val="FAA114"/>
    <a:srgbClr val="FFC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93F1-D337-477A-B98A-83DE47DDB92A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EF2D7-A99A-4AC5-BC01-384F23EAC7CE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タイトル スライド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タイトル 2049"/>
          <p:cNvSpPr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2051" name="サブタイトル 2050"/>
          <p:cNvSpPr/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Tx/>
              <a:buSzTx/>
              <a:buFontTx/>
              <a:buNone/>
              <a:defRPr/>
            </a:lvl1pPr>
            <a:lvl2pPr marL="457200" lvl="1" indent="0" algn="ctr">
              <a:buClrTx/>
              <a:buSzTx/>
              <a:buFontTx/>
              <a:buNone/>
              <a:defRPr/>
            </a:lvl2pPr>
            <a:lvl3pPr marL="914400" lvl="2" indent="0" algn="ctr">
              <a:buClrTx/>
              <a:buSzTx/>
              <a:buFontTx/>
              <a:buNone/>
              <a:defRPr/>
            </a:lvl3pPr>
            <a:lvl4pPr marL="1371600" lvl="3" indent="0" algn="ctr">
              <a:buClrTx/>
              <a:buSzTx/>
              <a:buFontTx/>
              <a:buNone/>
              <a:defRPr/>
            </a:lvl4pPr>
            <a:lvl5pPr marL="1828800" lvl="4" indent="0" algn="ctr">
              <a:buClrTx/>
              <a:buSzTx/>
              <a:buFontTx/>
              <a:buNone/>
              <a:defRPr/>
            </a:lvl5pPr>
          </a:lstStyle>
          <a:p>
            <a:pPr lvl="0"/>
            <a:r>
              <a:rPr lang="ja-JP" altLang="en-US"/>
              <a:t>マスタ サブタイトルの書式設定</a:t>
            </a:r>
            <a:endParaRPr lang="ja-JP" altLang="en-US"/>
          </a:p>
        </p:txBody>
      </p:sp>
      <p:sp>
        <p:nvSpPr>
          <p:cNvPr id="2052" name="日付プレースホルダ 2051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400"/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2053" name="フッタープレースホルダ 2052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2054" name="スライド番号プレースホルダ 2053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400"/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dirty="0" smtClean="0"/>
              <a:t>マスタ </a:t>
            </a:r>
            <a:r>
              <a:rPr kumimoji="1" lang="ja-JP" altLang="en-US" dirty="0" smtClean="0"/>
              <a:t>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タイトル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ja-JP" altLang="en-US"/>
              <a:t>マスタ タイトルの書式設定</a:t>
            </a:r>
            <a:endParaRPr lang="ja-JP" altLang="en-US"/>
          </a:p>
        </p:txBody>
      </p:sp>
      <p:sp>
        <p:nvSpPr>
          <p:cNvPr id="1027" name="文字列プレースホルダ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ja-JP" altLang="en-US"/>
              <a:t>マスタ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1028" name="日付プレースホルダ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フッタープレースホルダ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sp>
        <p:nvSpPr>
          <p:cNvPr id="1030" name="スライド番号プレースホルダ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3"/>
          <p:cNvSpPr>
            <a:spLocks noGrp="1"/>
          </p:cNvSpPr>
          <p:nvPr/>
        </p:nvSpPr>
        <p:spPr>
          <a:xfrm>
            <a:off x="2955925" y="2250440"/>
            <a:ext cx="6450965" cy="18624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 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トレーニング</a:t>
            </a:r>
            <a:endParaRPr lang="ja-JP" altLang="en-US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  <a:p>
            <a:endParaRPr lang="ja-JP" altLang="en-US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  <a:p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(2024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年度</a:t>
            </a:r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)</a:t>
            </a:r>
            <a:endParaRPr lang="en-US" altLang="ja-JP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661670"/>
            <a:ext cx="9900920" cy="563880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システム：計算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ユニットのサービス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化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3"/>
          <p:cNvSpPr>
            <a:spLocks noGrp="1"/>
          </p:cNvSpPr>
          <p:nvPr/>
        </p:nvSpPr>
        <p:spPr>
          <a:xfrm>
            <a:off x="2863850" y="485140"/>
            <a:ext cx="6464300" cy="8718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トレーニング内容・実施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プラン</a:t>
            </a:r>
            <a:endParaRPr lang="ja-JP" altLang="en-US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446405" y="1810385"/>
            <a:ext cx="1029335" cy="1197610"/>
          </a:xfrm>
          <a:prstGeom prst="roundRect">
            <a:avLst>
              <a:gd name="adj" fmla="val 12884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基礎編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446405" y="3052445"/>
            <a:ext cx="1029335" cy="1640205"/>
          </a:xfrm>
          <a:prstGeom prst="roundRect">
            <a:avLst>
              <a:gd name="adj" fmla="val 6542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/>
              <a:t>構築編</a:t>
            </a:r>
            <a:endParaRPr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46405" y="4739640"/>
            <a:ext cx="1029335" cy="1196975"/>
          </a:xfrm>
          <a:prstGeom prst="roundRect">
            <a:avLst>
              <a:gd name="adj" fmla="val 992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/>
              <a:t>運用編</a:t>
            </a:r>
            <a:endParaRPr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527175" y="1810385"/>
            <a:ext cx="3811905" cy="1198880"/>
          </a:xfrm>
          <a:prstGeom prst="roundRect">
            <a:avLst>
              <a:gd name="adj" fmla="val 783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アカウント作成、管理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基本的なセキュリティ設定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ネットワーク作成、接続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526540" y="4739640"/>
            <a:ext cx="3811270" cy="1195070"/>
          </a:xfrm>
          <a:prstGeom prst="roundRect">
            <a:avLst>
              <a:gd name="adj" fmla="val 951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/>
              <a:t>サーバ構築自動</a:t>
            </a:r>
            <a:r>
              <a:rPr lang="en-US" altLang="ja-JP"/>
              <a:t>(IaC)</a:t>
            </a:r>
            <a:endParaRPr lang="ja-JP" altLang="en-US"/>
          </a:p>
          <a:p>
            <a:pPr algn="l"/>
            <a:r>
              <a:rPr lang="ja-JP" altLang="en-US"/>
              <a:t>サーバ管理・監視</a:t>
            </a:r>
            <a:r>
              <a:rPr lang="en-US" altLang="ja-JP"/>
              <a:t>(Monitor)</a:t>
            </a:r>
            <a:endParaRPr lang="ja-JP" altLang="en-US"/>
          </a:p>
          <a:p>
            <a:pPr algn="l"/>
            <a:r>
              <a:rPr lang="ja-JP" altLang="en-US"/>
              <a:t>データ</a:t>
            </a:r>
            <a:r>
              <a:rPr lang="en-US" altLang="ja-JP"/>
              <a:t>(</a:t>
            </a:r>
            <a:r>
              <a:rPr lang="ja-JP" altLang="en-US"/>
              <a:t>ログ</a:t>
            </a:r>
            <a:r>
              <a:rPr lang="en-US" altLang="ja-JP"/>
              <a:t>)</a:t>
            </a:r>
            <a:r>
              <a:rPr lang="ja-JP" altLang="en-US"/>
              <a:t>分析</a:t>
            </a:r>
            <a:r>
              <a:rPr lang="en-US" altLang="ja-JP"/>
              <a:t>(Analysis)</a:t>
            </a:r>
            <a:endParaRPr lang="en-US" altLang="ja-JP"/>
          </a:p>
        </p:txBody>
      </p:sp>
      <p:sp>
        <p:nvSpPr>
          <p:cNvPr id="10" name="角丸四角形 9"/>
          <p:cNvSpPr/>
          <p:nvPr/>
        </p:nvSpPr>
        <p:spPr>
          <a:xfrm>
            <a:off x="1527810" y="3052445"/>
            <a:ext cx="3811270" cy="1641475"/>
          </a:xfrm>
          <a:prstGeom prst="roundRect">
            <a:avLst>
              <a:gd name="adj" fmla="val 560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/>
              <a:t>オンライン</a:t>
            </a:r>
            <a:r>
              <a:rPr lang="en-US" altLang="ja-JP"/>
              <a:t>(Web)</a:t>
            </a:r>
            <a:r>
              <a:rPr lang="ja-JP" altLang="en-US"/>
              <a:t>実行環境構築</a:t>
            </a:r>
            <a:endParaRPr lang="ja-JP" altLang="en-US"/>
          </a:p>
          <a:p>
            <a:pPr algn="l"/>
            <a:r>
              <a:rPr lang="ja-JP" altLang="en-US"/>
              <a:t>バッチ</a:t>
            </a:r>
            <a:r>
              <a:rPr lang="en-US" altLang="ja-JP"/>
              <a:t>(Batch)</a:t>
            </a:r>
            <a:r>
              <a:rPr lang="ja-JP" altLang="en-US">
                <a:sym typeface="+mn-ea"/>
              </a:rPr>
              <a:t>実行</a:t>
            </a:r>
            <a:r>
              <a:rPr lang="ja-JP" altLang="en-US"/>
              <a:t>環境</a:t>
            </a:r>
            <a:r>
              <a:rPr lang="ja-JP" altLang="en-US"/>
              <a:t>構築</a:t>
            </a:r>
            <a:endParaRPr lang="ja-JP" altLang="en-US"/>
          </a:p>
          <a:p>
            <a:pPr algn="l"/>
            <a:r>
              <a:rPr lang="ja-JP" altLang="en-US"/>
              <a:t>モバイル</a:t>
            </a:r>
            <a:r>
              <a:rPr lang="en-US" altLang="ja-JP"/>
              <a:t>(Mobile)</a:t>
            </a:r>
            <a:r>
              <a:rPr lang="ja-JP" altLang="en-US">
                <a:sym typeface="+mn-ea"/>
              </a:rPr>
              <a:t>実行</a:t>
            </a:r>
            <a:r>
              <a:rPr lang="ja-JP" altLang="en-US"/>
              <a:t>環境</a:t>
            </a:r>
            <a:r>
              <a:rPr lang="ja-JP" altLang="en-US"/>
              <a:t>構築</a:t>
            </a:r>
            <a:endParaRPr lang="ja-JP" altLang="en-US"/>
          </a:p>
          <a:p>
            <a:pPr algn="l"/>
            <a:r>
              <a:rPr lang="ja-JP" altLang="en-US"/>
              <a:t>コンテナ</a:t>
            </a:r>
            <a:r>
              <a:rPr lang="en-US" altLang="ja-JP"/>
              <a:t>(Container)</a:t>
            </a:r>
            <a:r>
              <a:rPr lang="ja-JP" altLang="en-US">
                <a:sym typeface="+mn-ea"/>
              </a:rPr>
              <a:t>実行</a:t>
            </a:r>
            <a:r>
              <a:rPr lang="ja-JP" altLang="en-US"/>
              <a:t>環境</a:t>
            </a:r>
            <a:r>
              <a:rPr lang="ja-JP" altLang="en-US"/>
              <a:t>構築</a:t>
            </a:r>
            <a:endParaRPr lang="ja-JP" altLang="en-US"/>
          </a:p>
          <a:p>
            <a:pPr algn="l"/>
            <a:r>
              <a:rPr lang="ja-JP" altLang="en-US"/>
              <a:t>サーバレス</a:t>
            </a:r>
            <a:r>
              <a:rPr lang="en-US" altLang="ja-JP"/>
              <a:t>(Servless)</a:t>
            </a:r>
            <a:r>
              <a:rPr lang="ja-JP" altLang="en-US">
                <a:sym typeface="+mn-ea"/>
              </a:rPr>
              <a:t>実行</a:t>
            </a:r>
            <a:r>
              <a:rPr lang="ja-JP" altLang="en-US"/>
              <a:t>環境</a:t>
            </a:r>
            <a:r>
              <a:rPr lang="ja-JP" altLang="en-US"/>
              <a:t>構築</a:t>
            </a:r>
            <a:endParaRPr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5386705" y="1818640"/>
            <a:ext cx="2667000" cy="1198880"/>
          </a:xfrm>
          <a:prstGeom prst="roundRect">
            <a:avLst>
              <a:gd name="adj" fmla="val 6302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ja-JP">
                <a:latin typeface="Meiryo UI" panose="020B0604030504040204" charset="-128"/>
                <a:ea typeface="Meiryo UI" panose="020B0604030504040204" charset="-128"/>
              </a:rPr>
              <a:t>AWS IAM</a:t>
            </a:r>
            <a:endParaRPr lang="en-US" altLang="ja-JP">
              <a:latin typeface="Meiryo UI" panose="020B0604030504040204" charset="-128"/>
              <a:ea typeface="Meiryo UI" panose="020B0604030504040204" charset="-128"/>
            </a:endParaRPr>
          </a:p>
          <a:p>
            <a:pPr algn="l"/>
            <a:r>
              <a:rPr lang="en-US" altLang="ja-JP">
                <a:latin typeface="Meiryo UI" panose="020B0604030504040204" charset="-128"/>
                <a:ea typeface="Meiryo UI" panose="020B0604030504040204" charset="-128"/>
              </a:rPr>
              <a:t>AWS GuardDuty</a:t>
            </a:r>
            <a:endParaRPr lang="en-US" altLang="ja-JP">
              <a:latin typeface="Meiryo UI" panose="020B0604030504040204" charset="-128"/>
              <a:ea typeface="Meiryo UI" panose="020B0604030504040204" charset="-128"/>
            </a:endParaRPr>
          </a:p>
          <a:p>
            <a:pPr algn="l"/>
            <a:r>
              <a:rPr lang="en-US" altLang="ja-JP">
                <a:latin typeface="Meiryo UI" panose="020B0604030504040204" charset="-128"/>
                <a:ea typeface="Meiryo UI" panose="020B0604030504040204" charset="-128"/>
              </a:rPr>
              <a:t>AWS VPC</a:t>
            </a:r>
            <a:endParaRPr lang="en-US" altLang="ja-JP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5386705" y="4739005"/>
            <a:ext cx="2668270" cy="1195070"/>
          </a:xfrm>
          <a:prstGeom prst="roundRect">
            <a:avLst>
              <a:gd name="adj" fmla="val 653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ja-JP"/>
              <a:t>AWS Cloud Formation</a:t>
            </a:r>
            <a:endParaRPr lang="en-US" altLang="ja-JP"/>
          </a:p>
          <a:p>
            <a:pPr algn="l"/>
            <a:r>
              <a:rPr lang="en-US" altLang="ja-JP"/>
              <a:t>AWS System Manager</a:t>
            </a:r>
            <a:endParaRPr lang="en-US" altLang="ja-JP"/>
          </a:p>
          <a:p>
            <a:pPr algn="l"/>
            <a:r>
              <a:rPr lang="en-US" altLang="ja-JP"/>
              <a:t>AWS Cloud Watch</a:t>
            </a:r>
            <a:endParaRPr lang="en-US" altLang="ja-JP"/>
          </a:p>
        </p:txBody>
      </p:sp>
      <p:sp>
        <p:nvSpPr>
          <p:cNvPr id="16" name="角丸四角形 15"/>
          <p:cNvSpPr/>
          <p:nvPr/>
        </p:nvSpPr>
        <p:spPr>
          <a:xfrm>
            <a:off x="5386705" y="3057525"/>
            <a:ext cx="2668270" cy="1641475"/>
          </a:xfrm>
          <a:prstGeom prst="roundRect">
            <a:avLst>
              <a:gd name="adj" fmla="val 649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ja-JP"/>
              <a:t>AWS EC2/AWS ALB</a:t>
            </a:r>
            <a:endParaRPr lang="en-US" altLang="ja-JP"/>
          </a:p>
          <a:p>
            <a:pPr algn="l"/>
            <a:r>
              <a:rPr lang="en-US" altLang="ja-JP"/>
              <a:t>AWS BATCH</a:t>
            </a:r>
            <a:endParaRPr lang="en-US" altLang="ja-JP"/>
          </a:p>
          <a:p>
            <a:pPr algn="l"/>
            <a:r>
              <a:rPr lang="en-US" altLang="ja-JP"/>
              <a:t>AWS ECS/AWS EKS</a:t>
            </a:r>
            <a:endParaRPr lang="en-US" altLang="ja-JP"/>
          </a:p>
          <a:p>
            <a:pPr algn="l"/>
            <a:r>
              <a:rPr lang="en-US" altLang="ja-JP"/>
              <a:t>AWS API GW</a:t>
            </a:r>
            <a:endParaRPr lang="en-US" altLang="ja-JP"/>
          </a:p>
          <a:p>
            <a:pPr algn="l"/>
            <a:r>
              <a:rPr lang="en-US" altLang="ja-JP"/>
              <a:t>AWS Lambda</a:t>
            </a:r>
            <a:endParaRPr lang="en-US" altLang="ja-JP"/>
          </a:p>
        </p:txBody>
      </p:sp>
      <p:sp>
        <p:nvSpPr>
          <p:cNvPr id="23" name="角丸四角形 22"/>
          <p:cNvSpPr/>
          <p:nvPr/>
        </p:nvSpPr>
        <p:spPr>
          <a:xfrm>
            <a:off x="446405" y="1392555"/>
            <a:ext cx="1029335" cy="385445"/>
          </a:xfrm>
          <a:prstGeom prst="roundRect">
            <a:avLst>
              <a:gd name="adj" fmla="val 12884"/>
            </a:avLst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分類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1527175" y="1392555"/>
            <a:ext cx="3811905" cy="38608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授業内容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5386705" y="1392555"/>
            <a:ext cx="2667000" cy="38608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関連</a:t>
            </a:r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サービス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8106410" y="1818640"/>
            <a:ext cx="2328545" cy="1198880"/>
          </a:xfrm>
          <a:prstGeom prst="roundRect">
            <a:avLst>
              <a:gd name="adj" fmla="val 5667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>
                <a:sym typeface="+mn-ea"/>
              </a:rPr>
              <a:t>毎週土曜日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合計</a:t>
            </a:r>
            <a:r>
              <a:rPr lang="ja-JP" altLang="en-US">
                <a:sym typeface="+mn-ea"/>
              </a:rPr>
              <a:t>：４</a:t>
            </a:r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日</a:t>
            </a:r>
            <a:r>
              <a:rPr lang="ja-JP" altLang="en-US">
                <a:sym typeface="+mn-ea"/>
              </a:rPr>
              <a:t>（～</a:t>
            </a:r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１か月</a:t>
            </a:r>
            <a:r>
              <a:rPr lang="ja-JP" altLang="en-US">
                <a:sym typeface="+mn-ea"/>
              </a:rPr>
              <a:t>）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8106410" y="4739005"/>
            <a:ext cx="2328545" cy="1195070"/>
          </a:xfrm>
          <a:prstGeom prst="roundRect">
            <a:avLst>
              <a:gd name="adj" fmla="val 5207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>
                <a:sym typeface="+mn-ea"/>
              </a:rPr>
              <a:t>毎週土曜日</a:t>
            </a:r>
            <a:endParaRPr lang="ja-JP" altLang="en-US"/>
          </a:p>
          <a:p>
            <a:pPr algn="l"/>
            <a:r>
              <a:rPr lang="ja-JP" altLang="en-US">
                <a:sym typeface="+mn-ea"/>
              </a:rPr>
              <a:t>合計：</a:t>
            </a:r>
            <a:r>
              <a:rPr lang="ja-JP" altLang="en-US"/>
              <a:t>４日（</a:t>
            </a:r>
            <a:r>
              <a:rPr lang="ja-JP" altLang="en-US"/>
              <a:t>～１か月）</a:t>
            </a:r>
            <a:endParaRPr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8106410" y="3057525"/>
            <a:ext cx="2328545" cy="1641475"/>
          </a:xfrm>
          <a:prstGeom prst="roundRect">
            <a:avLst>
              <a:gd name="adj" fmla="val 6769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ja-JP" altLang="en-US"/>
              <a:t>毎週</a:t>
            </a:r>
            <a:r>
              <a:rPr lang="ja-JP" altLang="en-US"/>
              <a:t>土曜日</a:t>
            </a:r>
            <a:endParaRPr lang="ja-JP" altLang="en-US"/>
          </a:p>
          <a:p>
            <a:pPr algn="l"/>
            <a:r>
              <a:rPr lang="ja-JP" altLang="en-US"/>
              <a:t>合計</a:t>
            </a:r>
            <a:r>
              <a:rPr lang="ja-JP" altLang="en-US"/>
              <a:t>：５日（１か月</a:t>
            </a:r>
            <a:r>
              <a:rPr lang="ja-JP" altLang="en-US"/>
              <a:t>～）</a:t>
            </a:r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8106410" y="1392555"/>
            <a:ext cx="2328545" cy="38608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所要時間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0486390" y="1807210"/>
            <a:ext cx="1181100" cy="1198880"/>
          </a:xfrm>
          <a:prstGeom prst="roundRect">
            <a:avLst>
              <a:gd name="adj" fmla="val 1027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0486390" y="4739640"/>
            <a:ext cx="1181100" cy="1195070"/>
          </a:xfrm>
          <a:prstGeom prst="roundRect">
            <a:avLst>
              <a:gd name="adj" fmla="val 677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ja-JP"/>
              <a:t>2024/02</a:t>
            </a:r>
            <a:endParaRPr lang="en-US" altLang="ja-JP"/>
          </a:p>
        </p:txBody>
      </p:sp>
      <p:sp>
        <p:nvSpPr>
          <p:cNvPr id="20" name="角丸四角形 19"/>
          <p:cNvSpPr/>
          <p:nvPr/>
        </p:nvSpPr>
        <p:spPr>
          <a:xfrm>
            <a:off x="10486390" y="3049270"/>
            <a:ext cx="1181100" cy="1641475"/>
          </a:xfrm>
          <a:prstGeom prst="roundRect">
            <a:avLst>
              <a:gd name="adj" fmla="val 10637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ja-JP"/>
              <a:t>2024/01</a:t>
            </a:r>
            <a:endParaRPr lang="en-US" altLang="ja-JP"/>
          </a:p>
        </p:txBody>
      </p:sp>
      <p:sp>
        <p:nvSpPr>
          <p:cNvPr id="21" name="角丸四角形 20"/>
          <p:cNvSpPr/>
          <p:nvPr/>
        </p:nvSpPr>
        <p:spPr>
          <a:xfrm>
            <a:off x="10486390" y="1392555"/>
            <a:ext cx="1181100" cy="38608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ja-JP" altLang="en-US">
                <a:latin typeface="Meiryo UI" panose="020B0604030504040204" charset="-128"/>
                <a:ea typeface="Meiryo UI" panose="020B0604030504040204" charset="-128"/>
              </a:rPr>
              <a:t>実施予定</a:t>
            </a:r>
            <a:endParaRPr lang="ja-JP" altLang="en-US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27" name="テキストボックス 26"/>
          <p:cNvSpPr txBox="1"/>
          <p:nvPr/>
        </p:nvSpPr>
        <p:spPr>
          <a:xfrm>
            <a:off x="10524173" y="222250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>
                <a:sym typeface="+mn-ea"/>
              </a:rPr>
              <a:t>2023/12</a:t>
            </a:r>
            <a:endParaRPr lang="ja-JP" altLang="en-US"/>
          </a:p>
        </p:txBody>
      </p:sp>
      <p:sp>
        <p:nvSpPr>
          <p:cNvPr id="2" name="角丸四角形 1"/>
          <p:cNvSpPr/>
          <p:nvPr/>
        </p:nvSpPr>
        <p:spPr>
          <a:xfrm>
            <a:off x="2691130" y="2158365"/>
            <a:ext cx="6920865" cy="658495"/>
          </a:xfrm>
          <a:prstGeom prst="roundRect">
            <a:avLst>
              <a:gd name="adj" fmla="val 5000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b="1">
                <a:solidFill>
                  <a:schemeClr val="bg2"/>
                </a:solidFill>
              </a:rPr>
              <a:t>取り下げ</a:t>
            </a:r>
            <a:endParaRPr lang="ja-JP" altLang="en-US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3"/>
          <p:cNvSpPr>
            <a:spLocks noGrp="1"/>
          </p:cNvSpPr>
          <p:nvPr>
            <p:ph type="ctrTitle" idx="4294967295"/>
          </p:nvPr>
        </p:nvSpPr>
        <p:spPr>
          <a:xfrm>
            <a:off x="230505" y="476885"/>
            <a:ext cx="7036435" cy="871855"/>
          </a:xfrm>
        </p:spPr>
        <p:txBody>
          <a:bodyPr>
            <a:normAutofit fontScale="90000"/>
          </a:bodyPr>
          <a:p>
            <a:pPr algn="l"/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構築編①：スケーラブルな</a:t>
            </a:r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システム構築</a:t>
            </a:r>
            <a:endParaRPr lang="ja-JP" altLang="en-US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9471025" y="193548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１、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 VPC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作成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9471025" y="258953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２、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AWS EC2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作成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9471025" y="324358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３、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AWS RDS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作成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9471025" y="455168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５、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AWS AMI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作成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9471025" y="3897630"/>
            <a:ext cx="23901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４、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AWS ELB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作成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9471025" y="5205730"/>
            <a:ext cx="255968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  <a:sym typeface="+mn-ea"/>
              </a:rPr>
              <a:t>６、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EC2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と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RDS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マルチ</a:t>
            </a:r>
            <a:r>
              <a:rPr lang="en-US" altLang="ja-JP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AZ</a:t>
            </a:r>
            <a:r>
              <a:rPr lang="ja-JP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charset="-128"/>
                <a:ea typeface="Meiryo UI" panose="020B0604030504040204" charset="-128"/>
              </a:rPr>
              <a:t>化</a:t>
            </a:r>
            <a:endParaRPr lang="ja-JP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8" name="図形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487805"/>
            <a:ext cx="8962390" cy="4404360"/>
          </a:xfrm>
          <a:prstGeom prst="rect">
            <a:avLst/>
          </a:prstGeom>
        </p:spPr>
      </p:pic>
      <p:sp>
        <p:nvSpPr>
          <p:cNvPr id="14" name="テキストボックス 13"/>
          <p:cNvSpPr txBox="1"/>
          <p:nvPr/>
        </p:nvSpPr>
        <p:spPr>
          <a:xfrm>
            <a:off x="9279255" y="1400175"/>
            <a:ext cx="26149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■ハンズオン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の流れ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690880"/>
            <a:ext cx="10095865" cy="5476875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リージョン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図形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56285" y="730250"/>
            <a:ext cx="11264265" cy="5284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基本構成：アベイラビリティ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ゾーン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673100"/>
            <a:ext cx="9944735" cy="5572125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基本構成：アベイラビリティゾーン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(AZ)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図形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56285" y="730250"/>
            <a:ext cx="11264265" cy="5284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角丸四角形 1"/>
          <p:cNvSpPr/>
          <p:nvPr/>
        </p:nvSpPr>
        <p:spPr>
          <a:xfrm>
            <a:off x="1852295" y="4000500"/>
            <a:ext cx="2275840" cy="660400"/>
          </a:xfrm>
          <a:prstGeom prst="roundRect">
            <a:avLst>
              <a:gd name="adj" fmla="val 5523"/>
            </a:avLst>
          </a:prstGeom>
          <a:solidFill>
            <a:schemeClr val="accent5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VPC2</a:t>
            </a:r>
            <a:endParaRPr lang="en-US" altLang="ja-JP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3602990" y="2937510"/>
            <a:ext cx="5606415" cy="735965"/>
          </a:xfrm>
          <a:prstGeom prst="roundRect">
            <a:avLst>
              <a:gd name="adj" fmla="val 5523"/>
            </a:avLst>
          </a:prstGeom>
          <a:solidFill>
            <a:schemeClr val="accent5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VPC1</a:t>
            </a:r>
            <a:endParaRPr lang="en-US" altLang="ja-JP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6920865" y="3975735"/>
            <a:ext cx="2239645" cy="660400"/>
          </a:xfrm>
          <a:prstGeom prst="roundRect">
            <a:avLst>
              <a:gd name="adj" fmla="val 5523"/>
            </a:avLst>
          </a:prstGeom>
          <a:solidFill>
            <a:schemeClr val="accent5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VPC3</a:t>
            </a:r>
            <a:endParaRPr lang="en-US" altLang="ja-JP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664585" y="3081020"/>
            <a:ext cx="66357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Subnet1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5139690" y="3081020"/>
            <a:ext cx="65341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Subnet2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8454390" y="3081020"/>
            <a:ext cx="662400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Subnet4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948170" y="3081020"/>
            <a:ext cx="662400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Subnet3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Region &amp; AZ &amp; VPC &amp; Subnet 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関係性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979285" y="4064000"/>
            <a:ext cx="66357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Subnet1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8454390" y="4064000"/>
            <a:ext cx="65341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Subnet2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1924050" y="4064000"/>
            <a:ext cx="66357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Subnet1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399155" y="4064000"/>
            <a:ext cx="653415" cy="5029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sz="8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Subnet2</a:t>
            </a:r>
            <a:endParaRPr lang="en-US" altLang="ja-JP" sz="8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50925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1つの角を丸め1つの角を切り取った四角形 2"/>
          <p:cNvSpPr/>
          <p:nvPr/>
        </p:nvSpPr>
        <p:spPr>
          <a:xfrm>
            <a:off x="470662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タイトル 3"/>
          <p:cNvSpPr>
            <a:spLocks noGrp="1"/>
          </p:cNvSpPr>
          <p:nvPr>
            <p:ph type="ctrTitle" idx="4294967295"/>
          </p:nvPr>
        </p:nvSpPr>
        <p:spPr>
          <a:xfrm>
            <a:off x="2970530" y="600075"/>
            <a:ext cx="6450965" cy="871855"/>
          </a:xfrm>
        </p:spPr>
        <p:txBody>
          <a:bodyPr>
            <a:normAutofit/>
          </a:bodyPr>
          <a:p>
            <a:r>
              <a:rPr lang="en-US" altLang="ja-JP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トレーニング</a:t>
            </a:r>
            <a:r>
              <a:rPr lang="ja-JP" altLang="en-US" sz="3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の進め方</a:t>
            </a:r>
            <a:endParaRPr lang="ja-JP" altLang="en-US" sz="3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3" name="テキストボックス 2"/>
          <p:cNvSpPr txBox="1"/>
          <p:nvPr/>
        </p:nvSpPr>
        <p:spPr>
          <a:xfrm>
            <a:off x="2766060" y="1812290"/>
            <a:ext cx="79959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１，トレーニング資料は、</a:t>
            </a:r>
            <a:r>
              <a:rPr lang="en-US" altLang="ja-JP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公式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から提供したものを利用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する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2766060" y="2585720"/>
            <a:ext cx="82740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２，トレーニング時間は、基本</a:t>
            </a:r>
            <a:r>
              <a:rPr lang="ja-JP" altLang="en-US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１～３時間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内に収まるようにする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2766060" y="3359150"/>
            <a:ext cx="82740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３，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  <a:sym typeface="+mn-ea"/>
              </a:rPr>
              <a:t>トレーニング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授業は、理論と</a:t>
            </a:r>
            <a:r>
              <a:rPr lang="ja-JP" altLang="en-US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ハンズオン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を併用する形に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する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2766060" y="4906010"/>
            <a:ext cx="82740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５、トレーニング対象は、</a:t>
            </a:r>
            <a:r>
              <a:rPr lang="ja-JP" altLang="en-US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クラウドエンジニア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になりたい初級者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にする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2766060" y="4132580"/>
            <a:ext cx="82740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４、トレーニング内容は、</a:t>
            </a:r>
            <a:r>
              <a:rPr lang="ja-JP" altLang="en-US" sz="2200" b="1" strike="sngStrike">
                <a:solidFill>
                  <a:schemeClr val="bg2">
                    <a:lumMod val="40000"/>
                    <a:lumOff val="60000"/>
                  </a:schemeClr>
                </a:solidFill>
                <a:latin typeface="Meiryo UI" panose="020B0604030504040204" charset="-128"/>
                <a:ea typeface="Meiryo UI" panose="020B0604030504040204" charset="-128"/>
              </a:rPr>
              <a:t>基礎編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・</a:t>
            </a:r>
            <a:r>
              <a:rPr lang="ja-JP" altLang="en-US" sz="22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構築編・運用編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で構成</a:t>
            </a:r>
            <a:r>
              <a:rPr lang="ja-JP" altLang="en-US" sz="2200" b="1">
                <a:latin typeface="Meiryo UI" panose="020B0604030504040204" charset="-128"/>
                <a:ea typeface="Meiryo UI" panose="020B0604030504040204" charset="-128"/>
              </a:rPr>
              <a:t>する</a:t>
            </a:r>
            <a:endParaRPr lang="ja-JP" altLang="en-US" sz="2200" b="1"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1つの角を丸め1つの角を切り取った四角形 2"/>
          <p:cNvSpPr/>
          <p:nvPr/>
        </p:nvSpPr>
        <p:spPr>
          <a:xfrm>
            <a:off x="470662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4" name="1つの角を丸め1つの角を切り取った四角形 3"/>
          <p:cNvSpPr/>
          <p:nvPr/>
        </p:nvSpPr>
        <p:spPr>
          <a:xfrm>
            <a:off x="589280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DHCP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(DHCP)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1つの角を丸め1つの角を切り取った四角形 2"/>
          <p:cNvSpPr/>
          <p:nvPr/>
        </p:nvSpPr>
        <p:spPr>
          <a:xfrm>
            <a:off x="470662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4" name="1つの角を丸め1つの角を切り取った四角形 3"/>
          <p:cNvSpPr/>
          <p:nvPr/>
        </p:nvSpPr>
        <p:spPr>
          <a:xfrm>
            <a:off x="589280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DHCP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(Dhcp)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90" y="3063240"/>
            <a:ext cx="2185670" cy="1499870"/>
          </a:xfrm>
          <a:prstGeom prst="rect">
            <a:avLst/>
          </a:prstGeom>
        </p:spPr>
      </p:pic>
      <p:sp>
        <p:nvSpPr>
          <p:cNvPr id="6" name="1つの角を丸め1つの角を切り取った四角形 5"/>
          <p:cNvSpPr/>
          <p:nvPr/>
        </p:nvSpPr>
        <p:spPr>
          <a:xfrm>
            <a:off x="3512185" y="328422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" name="1つの角を丸め1つの角を切り取った四角形 6"/>
          <p:cNvSpPr/>
          <p:nvPr/>
        </p:nvSpPr>
        <p:spPr>
          <a:xfrm>
            <a:off x="3512185" y="388683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1つの角を丸め1つの角を切り取った四角形 2"/>
          <p:cNvSpPr/>
          <p:nvPr/>
        </p:nvSpPr>
        <p:spPr>
          <a:xfrm>
            <a:off x="470662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4" name="1つの角を丸め1つの角を切り取った四角形 3"/>
          <p:cNvSpPr/>
          <p:nvPr/>
        </p:nvSpPr>
        <p:spPr>
          <a:xfrm>
            <a:off x="589280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DHCP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(Dhcp)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90" y="3063240"/>
            <a:ext cx="2185670" cy="1499870"/>
          </a:xfrm>
          <a:prstGeom prst="rect">
            <a:avLst/>
          </a:prstGeom>
        </p:spPr>
      </p:pic>
      <p:sp>
        <p:nvSpPr>
          <p:cNvPr id="6" name="1つの角を丸め1つの角を切り取った四角形 5"/>
          <p:cNvSpPr/>
          <p:nvPr/>
        </p:nvSpPr>
        <p:spPr>
          <a:xfrm>
            <a:off x="3512185" y="329184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7" name="図形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3054350"/>
            <a:ext cx="2185670" cy="1499870"/>
          </a:xfrm>
          <a:prstGeom prst="rect">
            <a:avLst/>
          </a:prstGeom>
        </p:spPr>
      </p:pic>
      <p:sp>
        <p:nvSpPr>
          <p:cNvPr id="9" name="1つの角を丸め1つの角を切り取った四角形 8"/>
          <p:cNvSpPr/>
          <p:nvPr/>
        </p:nvSpPr>
        <p:spPr>
          <a:xfrm>
            <a:off x="6091555" y="326961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0" name="1つの角を丸め1つの角を切り取った四角形 9"/>
          <p:cNvSpPr/>
          <p:nvPr/>
        </p:nvSpPr>
        <p:spPr>
          <a:xfrm>
            <a:off x="3512185" y="388683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1つの角を丸め1つの角を切り取った四角形 10"/>
          <p:cNvSpPr/>
          <p:nvPr/>
        </p:nvSpPr>
        <p:spPr>
          <a:xfrm>
            <a:off x="6091555" y="388683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基本構成：バーチャルプライベート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グラウンド（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637540"/>
            <a:ext cx="8645525" cy="5582285"/>
          </a:xfrm>
          <a:prstGeom prst="rect">
            <a:avLst/>
          </a:prstGeom>
        </p:spPr>
      </p:pic>
      <p:sp>
        <p:nvSpPr>
          <p:cNvPr id="13" name="1つの角を丸め1つの角を切り取った四角形 12"/>
          <p:cNvSpPr/>
          <p:nvPr/>
        </p:nvSpPr>
        <p:spPr>
          <a:xfrm>
            <a:off x="3512185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" name="1つの角を丸め1つの角を切り取った四角形 2"/>
          <p:cNvSpPr/>
          <p:nvPr/>
        </p:nvSpPr>
        <p:spPr>
          <a:xfrm>
            <a:off x="470662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4" name="1つの角を丸め1つの角を切り取った四角形 3"/>
          <p:cNvSpPr/>
          <p:nvPr/>
        </p:nvSpPr>
        <p:spPr>
          <a:xfrm>
            <a:off x="5892800" y="208788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DHCP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(Dhcp)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90" y="2866390"/>
            <a:ext cx="2185670" cy="2329180"/>
          </a:xfrm>
          <a:prstGeom prst="rect">
            <a:avLst/>
          </a:prstGeom>
        </p:spPr>
      </p:pic>
      <p:sp>
        <p:nvSpPr>
          <p:cNvPr id="6" name="1つの角を丸め1つの角を切り取った四角形 5"/>
          <p:cNvSpPr/>
          <p:nvPr/>
        </p:nvSpPr>
        <p:spPr>
          <a:xfrm>
            <a:off x="3512185" y="3291840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7" name="図形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2865755"/>
            <a:ext cx="2185670" cy="2329815"/>
          </a:xfrm>
          <a:prstGeom prst="rect">
            <a:avLst/>
          </a:prstGeom>
        </p:spPr>
      </p:pic>
      <p:sp>
        <p:nvSpPr>
          <p:cNvPr id="9" name="1つの角を丸め1つの角を切り取った四角形 8"/>
          <p:cNvSpPr/>
          <p:nvPr/>
        </p:nvSpPr>
        <p:spPr>
          <a:xfrm>
            <a:off x="6091555" y="326961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(Router)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0" name="1つの角を丸め1つの角を切り取った四角形 9"/>
          <p:cNvSpPr/>
          <p:nvPr/>
        </p:nvSpPr>
        <p:spPr>
          <a:xfrm>
            <a:off x="3512185" y="388683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1" name="1つの角を丸め1つの角を切り取った四角形 10"/>
          <p:cNvSpPr/>
          <p:nvPr/>
        </p:nvSpPr>
        <p:spPr>
          <a:xfrm>
            <a:off x="6091555" y="3886835"/>
            <a:ext cx="1046480" cy="521970"/>
          </a:xfrm>
          <a:prstGeom prst="round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ドメインサーバ</a:t>
            </a:r>
            <a:endParaRPr lang="ja-JP" altLang="en-US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(Dns)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2" name="1つの角を丸め1つの角を切り取った四角形 11"/>
          <p:cNvSpPr/>
          <p:nvPr/>
        </p:nvSpPr>
        <p:spPr>
          <a:xfrm>
            <a:off x="3512185" y="4495800"/>
            <a:ext cx="1046480" cy="521970"/>
          </a:xfrm>
          <a:prstGeom prst="round1Rect">
            <a:avLst/>
          </a:prstGeom>
          <a:solidFill>
            <a:srgbClr val="FAA114"/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EC2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(Web)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15" name="1つの角を丸め1つの角を切り取った四角形 14"/>
          <p:cNvSpPr/>
          <p:nvPr/>
        </p:nvSpPr>
        <p:spPr>
          <a:xfrm>
            <a:off x="6091555" y="4504055"/>
            <a:ext cx="1046480" cy="521970"/>
          </a:xfrm>
          <a:prstGeom prst="round1Rect">
            <a:avLst/>
          </a:prstGeom>
          <a:solidFill>
            <a:srgbClr val="FAA114"/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EC2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en-US" altLang="ja-JP" sz="12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(App)</a:t>
            </a:r>
            <a:endParaRPr lang="en-US" altLang="ja-JP" sz="12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664210"/>
            <a:ext cx="10223500" cy="5586730"/>
          </a:xfrm>
          <a:prstGeom prst="rect">
            <a:avLst/>
          </a:prstGeom>
        </p:spPr>
      </p:pic>
      <p:grpSp>
        <p:nvGrpSpPr>
          <p:cNvPr id="35" name="グループ化 34"/>
          <p:cNvGrpSpPr/>
          <p:nvPr/>
        </p:nvGrpSpPr>
        <p:grpSpPr>
          <a:xfrm>
            <a:off x="3314065" y="2603500"/>
            <a:ext cx="1910080" cy="793750"/>
            <a:chOff x="5219" y="4100"/>
            <a:chExt cx="3008" cy="1250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5219" y="4100"/>
              <a:ext cx="3008" cy="1250"/>
              <a:chOff x="5219" y="4078"/>
              <a:chExt cx="3008" cy="1250"/>
            </a:xfrm>
          </p:grpSpPr>
          <p:sp>
            <p:nvSpPr>
              <p:cNvPr id="9" name="1つの角を丸め1つの角を切り取った四角形 8"/>
              <p:cNvSpPr/>
              <p:nvPr/>
            </p:nvSpPr>
            <p:spPr>
              <a:xfrm>
                <a:off x="5219" y="4078"/>
                <a:ext cx="622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10" name="1つの角を丸め1つの角を切り取った四角形 9"/>
              <p:cNvSpPr/>
              <p:nvPr/>
            </p:nvSpPr>
            <p:spPr>
              <a:xfrm>
                <a:off x="5219" y="4860"/>
                <a:ext cx="622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11" name="1つの角を丸め1つの角を切り取った四角形 10"/>
              <p:cNvSpPr/>
              <p:nvPr/>
            </p:nvSpPr>
            <p:spPr>
              <a:xfrm>
                <a:off x="6399" y="4860"/>
                <a:ext cx="622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12" name="1つの角を丸め1つの角を切り取った四角形 11"/>
              <p:cNvSpPr/>
              <p:nvPr/>
            </p:nvSpPr>
            <p:spPr>
              <a:xfrm>
                <a:off x="6399" y="4078"/>
                <a:ext cx="622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13" name="1つの角を丸め1つの角を切り取った四角形 12"/>
              <p:cNvSpPr/>
              <p:nvPr/>
            </p:nvSpPr>
            <p:spPr>
              <a:xfrm>
                <a:off x="7482" y="4491"/>
                <a:ext cx="745" cy="46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仮想</a:t>
                </a:r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ルータ</a:t>
                </a:r>
                <a:endParaRPr lang="ja-JP" altLang="en-US" sz="800" b="1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cxnSp>
            <p:nvCxnSpPr>
              <p:cNvPr id="16" name="直線コネクタ 15"/>
              <p:cNvCxnSpPr/>
              <p:nvPr/>
            </p:nvCxnSpPr>
            <p:spPr>
              <a:xfrm>
                <a:off x="5512" y="4725"/>
                <a:ext cx="1970" cy="0"/>
              </a:xfrm>
              <a:prstGeom prst="line">
                <a:avLst/>
              </a:prstGeom>
              <a:ln w="28575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</a:gradFill>
                <a:prstDash val="solid"/>
                <a:headEnd type="none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線コネクタ 16"/>
            <p:cNvCxnSpPr/>
            <p:nvPr/>
          </p:nvCxnSpPr>
          <p:spPr>
            <a:xfrm flipH="1" flipV="1">
              <a:off x="5511" y="4541"/>
              <a:ext cx="1" cy="356"/>
            </a:xfrm>
            <a:prstGeom prst="line">
              <a:avLst/>
            </a:prstGeom>
            <a:ln w="28575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H="1" flipV="1">
              <a:off x="6710" y="4541"/>
              <a:ext cx="1" cy="356"/>
            </a:xfrm>
            <a:prstGeom prst="line">
              <a:avLst/>
            </a:prstGeom>
            <a:ln w="28575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/>
        </p:nvGrpSpPr>
        <p:grpSpPr>
          <a:xfrm>
            <a:off x="3326765" y="4171950"/>
            <a:ext cx="1905000" cy="793750"/>
            <a:chOff x="5219" y="4078"/>
            <a:chExt cx="3000" cy="1250"/>
          </a:xfrm>
        </p:grpSpPr>
        <p:sp>
          <p:nvSpPr>
            <p:cNvPr id="22" name="1つの角を丸め1つの角を切り取った四角形 21"/>
            <p:cNvSpPr/>
            <p:nvPr/>
          </p:nvSpPr>
          <p:spPr>
            <a:xfrm>
              <a:off x="5219" y="4078"/>
              <a:ext cx="622" cy="468"/>
            </a:xfrm>
            <a:prstGeom prst="round1Rect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EC2</a:t>
              </a:r>
              <a:endParaRPr lang="en-US" altLang="ja-JP" sz="8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endParaRPr>
            </a:p>
          </p:txBody>
        </p:sp>
        <p:sp>
          <p:nvSpPr>
            <p:cNvPr id="23" name="1つの角を丸め1つの角を切り取った四角形 22"/>
            <p:cNvSpPr/>
            <p:nvPr/>
          </p:nvSpPr>
          <p:spPr>
            <a:xfrm>
              <a:off x="5219" y="4860"/>
              <a:ext cx="622" cy="468"/>
            </a:xfrm>
            <a:prstGeom prst="round1Rect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EC2</a:t>
              </a:r>
              <a:endParaRPr lang="en-US" altLang="ja-JP" sz="8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endParaRPr>
            </a:p>
          </p:txBody>
        </p:sp>
        <p:sp>
          <p:nvSpPr>
            <p:cNvPr id="24" name="1つの角を丸め1つの角を切り取った四角形 23"/>
            <p:cNvSpPr/>
            <p:nvPr/>
          </p:nvSpPr>
          <p:spPr>
            <a:xfrm>
              <a:off x="6399" y="4860"/>
              <a:ext cx="622" cy="468"/>
            </a:xfrm>
            <a:prstGeom prst="round1Rect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EC2</a:t>
              </a:r>
              <a:endParaRPr lang="en-US" altLang="ja-JP" sz="8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endParaRPr>
            </a:p>
          </p:txBody>
        </p:sp>
        <p:sp>
          <p:nvSpPr>
            <p:cNvPr id="25" name="1つの角を丸め1つの角を切り取った四角形 24"/>
            <p:cNvSpPr/>
            <p:nvPr/>
          </p:nvSpPr>
          <p:spPr>
            <a:xfrm>
              <a:off x="6399" y="4078"/>
              <a:ext cx="622" cy="468"/>
            </a:xfrm>
            <a:prstGeom prst="round1Rect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EC2</a:t>
              </a:r>
              <a:endParaRPr lang="en-US" altLang="ja-JP" sz="8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endParaRPr>
            </a:p>
          </p:txBody>
        </p:sp>
        <p:cxnSp>
          <p:nvCxnSpPr>
            <p:cNvPr id="27" name="直線コネクタ 26"/>
            <p:cNvCxnSpPr/>
            <p:nvPr/>
          </p:nvCxnSpPr>
          <p:spPr>
            <a:xfrm>
              <a:off x="5491" y="4713"/>
              <a:ext cx="1970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solid"/>
              <a:headEnd type="non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1つの角を丸め1つの角を切り取った四角形 25"/>
            <p:cNvSpPr/>
            <p:nvPr/>
          </p:nvSpPr>
          <p:spPr>
            <a:xfrm>
              <a:off x="7454" y="4491"/>
              <a:ext cx="765" cy="468"/>
            </a:xfrm>
            <a:prstGeom prst="round1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ja-JP" altLang="en-US" sz="800" b="1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仮想</a:t>
              </a:r>
              <a:r>
                <a:rPr lang="ja-JP" altLang="en-US" sz="800" b="1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rPr>
                <a:t>ルータ</a:t>
              </a:r>
              <a:endParaRPr lang="ja-JP" altLang="en-US" sz="800" b="1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endParaRPr>
            </a:p>
          </p:txBody>
        </p:sp>
      </p:grpSp>
      <p:cxnSp>
        <p:nvCxnSpPr>
          <p:cNvPr id="36" name="直線コネクタ 35"/>
          <p:cNvCxnSpPr/>
          <p:nvPr/>
        </p:nvCxnSpPr>
        <p:spPr>
          <a:xfrm flipH="1" flipV="1">
            <a:off x="3517265" y="4453255"/>
            <a:ext cx="635" cy="226060"/>
          </a:xfrm>
          <a:prstGeom prst="line">
            <a:avLst/>
          </a:prstGeom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H="1" flipV="1">
            <a:off x="4277995" y="4453255"/>
            <a:ext cx="635" cy="226060"/>
          </a:xfrm>
          <a:prstGeom prst="line">
            <a:avLst/>
          </a:prstGeom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0" name="グループ化 39"/>
          <p:cNvGrpSpPr/>
          <p:nvPr/>
        </p:nvGrpSpPr>
        <p:grpSpPr>
          <a:xfrm>
            <a:off x="6008891" y="4171950"/>
            <a:ext cx="1788613" cy="793750"/>
            <a:chOff x="9463" y="6570"/>
            <a:chExt cx="2754" cy="1250"/>
          </a:xfrm>
        </p:grpSpPr>
        <p:grpSp>
          <p:nvGrpSpPr>
            <p:cNvPr id="28" name="グループ化 27"/>
            <p:cNvGrpSpPr/>
            <p:nvPr/>
          </p:nvGrpSpPr>
          <p:grpSpPr>
            <a:xfrm flipH="1">
              <a:off x="9463" y="6570"/>
              <a:ext cx="2754" cy="1250"/>
              <a:chOff x="5105" y="4078"/>
              <a:chExt cx="3194" cy="1250"/>
            </a:xfrm>
          </p:grpSpPr>
          <p:sp>
            <p:nvSpPr>
              <p:cNvPr id="29" name="1つの角を丸め1つの角を切り取った四角形 28"/>
              <p:cNvSpPr/>
              <p:nvPr/>
            </p:nvSpPr>
            <p:spPr>
              <a:xfrm>
                <a:off x="5105" y="4078"/>
                <a:ext cx="736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30" name="1つの角を丸め1つの角を切り取った四角形 29"/>
              <p:cNvSpPr/>
              <p:nvPr/>
            </p:nvSpPr>
            <p:spPr>
              <a:xfrm>
                <a:off x="5105" y="4860"/>
                <a:ext cx="736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31" name="1つの角を丸め1つの角を切り取った四角形 30"/>
              <p:cNvSpPr/>
              <p:nvPr/>
            </p:nvSpPr>
            <p:spPr>
              <a:xfrm>
                <a:off x="6304" y="4860"/>
                <a:ext cx="718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32" name="1つの角を丸め1つの角を切り取った四角形 31"/>
              <p:cNvSpPr/>
              <p:nvPr/>
            </p:nvSpPr>
            <p:spPr>
              <a:xfrm>
                <a:off x="6304" y="4078"/>
                <a:ext cx="718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33" name="1つの角を丸め1つの角を切り取った四角形 32"/>
              <p:cNvSpPr/>
              <p:nvPr/>
            </p:nvSpPr>
            <p:spPr>
              <a:xfrm>
                <a:off x="7482" y="4491"/>
                <a:ext cx="817" cy="46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仮想</a:t>
                </a:r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ルータ</a:t>
                </a:r>
                <a:endParaRPr lang="ja-JP" altLang="en-US" sz="800" b="1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cxnSp>
            <p:nvCxnSpPr>
              <p:cNvPr id="34" name="直線コネクタ 33"/>
              <p:cNvCxnSpPr/>
              <p:nvPr/>
            </p:nvCxnSpPr>
            <p:spPr>
              <a:xfrm>
                <a:off x="5512" y="4725"/>
                <a:ext cx="1970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olid"/>
                <a:headEnd type="none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線コネクタ 37"/>
            <p:cNvCxnSpPr/>
            <p:nvPr/>
          </p:nvCxnSpPr>
          <p:spPr>
            <a:xfrm flipH="1" flipV="1">
              <a:off x="10833" y="7023"/>
              <a:ext cx="1" cy="356"/>
            </a:xfrm>
            <a:prstGeom prst="line">
              <a:avLst/>
            </a:prstGeom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 flipV="1">
              <a:off x="11865" y="7023"/>
              <a:ext cx="1" cy="356"/>
            </a:xfrm>
            <a:prstGeom prst="line">
              <a:avLst/>
            </a:prstGeom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1" name="グループ化 40"/>
          <p:cNvGrpSpPr/>
          <p:nvPr/>
        </p:nvGrpSpPr>
        <p:grpSpPr>
          <a:xfrm>
            <a:off x="5985396" y="2602865"/>
            <a:ext cx="1788613" cy="793750"/>
            <a:chOff x="9463" y="6570"/>
            <a:chExt cx="2754" cy="1250"/>
          </a:xfrm>
        </p:grpSpPr>
        <p:grpSp>
          <p:nvGrpSpPr>
            <p:cNvPr id="42" name="グループ化 41"/>
            <p:cNvGrpSpPr/>
            <p:nvPr/>
          </p:nvGrpSpPr>
          <p:grpSpPr>
            <a:xfrm flipH="1">
              <a:off x="9463" y="6570"/>
              <a:ext cx="2754" cy="1250"/>
              <a:chOff x="5105" y="4078"/>
              <a:chExt cx="3194" cy="1250"/>
            </a:xfrm>
          </p:grpSpPr>
          <p:sp>
            <p:nvSpPr>
              <p:cNvPr id="43" name="1つの角を丸め1つの角を切り取った四角形 42"/>
              <p:cNvSpPr/>
              <p:nvPr/>
            </p:nvSpPr>
            <p:spPr>
              <a:xfrm>
                <a:off x="5105" y="4078"/>
                <a:ext cx="736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44" name="1つの角を丸め1つの角を切り取った四角形 43"/>
              <p:cNvSpPr/>
              <p:nvPr/>
            </p:nvSpPr>
            <p:spPr>
              <a:xfrm>
                <a:off x="5105" y="4860"/>
                <a:ext cx="736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45" name="1つの角を丸め1つの角を切り取った四角形 44"/>
              <p:cNvSpPr/>
              <p:nvPr/>
            </p:nvSpPr>
            <p:spPr>
              <a:xfrm>
                <a:off x="6304" y="4860"/>
                <a:ext cx="718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46" name="1つの角を丸め1つの角を切り取った四角形 45"/>
              <p:cNvSpPr/>
              <p:nvPr/>
            </p:nvSpPr>
            <p:spPr>
              <a:xfrm>
                <a:off x="6304" y="4078"/>
                <a:ext cx="718" cy="468"/>
              </a:xfrm>
              <a:prstGeom prst="round1Rect">
                <a:avLst/>
              </a:prstGeom>
              <a:effectLst>
                <a:softEdge rad="50800"/>
              </a:effectLst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ja-JP" sz="800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EC2</a:t>
                </a:r>
                <a:endParaRPr lang="en-US" altLang="ja-JP" sz="800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sp>
            <p:nvSpPr>
              <p:cNvPr id="47" name="1つの角を丸め1つの角を切り取った四角形 46"/>
              <p:cNvSpPr/>
              <p:nvPr/>
            </p:nvSpPr>
            <p:spPr>
              <a:xfrm>
                <a:off x="7482" y="4491"/>
                <a:ext cx="817" cy="468"/>
              </a:xfrm>
              <a:prstGeom prst="round1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仮想</a:t>
                </a:r>
                <a:r>
                  <a:rPr lang="ja-JP" altLang="en-US" sz="800" b="1">
                    <a:solidFill>
                      <a:schemeClr val="tx1"/>
                    </a:solidFill>
                    <a:latin typeface="Meiryo UI" panose="020B0604030504040204" charset="-128"/>
                    <a:ea typeface="Meiryo UI" panose="020B0604030504040204" charset="-128"/>
                  </a:rPr>
                  <a:t>ルータ</a:t>
                </a:r>
                <a:endParaRPr lang="ja-JP" altLang="en-US" sz="800" b="1">
                  <a:solidFill>
                    <a:schemeClr val="tx1"/>
                  </a:solidFill>
                  <a:latin typeface="Meiryo UI" panose="020B0604030504040204" charset="-128"/>
                  <a:ea typeface="Meiryo UI" panose="020B0604030504040204" charset="-128"/>
                </a:endParaRPr>
              </a:p>
            </p:txBody>
          </p:sp>
          <p:cxnSp>
            <p:nvCxnSpPr>
              <p:cNvPr id="48" name="直線コネクタ 47"/>
              <p:cNvCxnSpPr/>
              <p:nvPr/>
            </p:nvCxnSpPr>
            <p:spPr>
              <a:xfrm>
                <a:off x="5512" y="4725"/>
                <a:ext cx="1970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prstDash val="solid"/>
                <a:headEnd type="none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コネクタ 48"/>
            <p:cNvCxnSpPr/>
            <p:nvPr/>
          </p:nvCxnSpPr>
          <p:spPr>
            <a:xfrm flipH="1" flipV="1">
              <a:off x="10833" y="7023"/>
              <a:ext cx="1" cy="356"/>
            </a:xfrm>
            <a:prstGeom prst="line">
              <a:avLst/>
            </a:prstGeom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11865" y="7023"/>
              <a:ext cx="1" cy="356"/>
            </a:xfrm>
            <a:prstGeom prst="line">
              <a:avLst/>
            </a:prstGeom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1" name="1つの角を丸め1つの角を切り取った四角形 50"/>
          <p:cNvSpPr/>
          <p:nvPr/>
        </p:nvSpPr>
        <p:spPr>
          <a:xfrm>
            <a:off x="5326380" y="3634105"/>
            <a:ext cx="514985" cy="297180"/>
          </a:xfrm>
          <a:prstGeom prst="round1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800" b="1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仮想ルータ</a:t>
            </a:r>
            <a:endParaRPr lang="ja-JP" altLang="en-US" sz="800" b="1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196840" y="3014345"/>
            <a:ext cx="387350" cy="619760"/>
          </a:xfrm>
          <a:prstGeom prst="straightConnector1">
            <a:avLst/>
          </a:prstGeom>
          <a:ln w="2857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>
            <a:stCxn id="47" idx="3"/>
            <a:endCxn id="51" idx="0"/>
          </p:cNvCxnSpPr>
          <p:nvPr/>
        </p:nvCxnSpPr>
        <p:spPr>
          <a:xfrm flipH="1">
            <a:off x="5584190" y="3013710"/>
            <a:ext cx="401320" cy="620395"/>
          </a:xfrm>
          <a:prstGeom prst="straightConnector1">
            <a:avLst/>
          </a:prstGeom>
          <a:ln w="2857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stCxn id="26" idx="3"/>
          </p:cNvCxnSpPr>
          <p:nvPr/>
        </p:nvCxnSpPr>
        <p:spPr>
          <a:xfrm flipV="1">
            <a:off x="5231765" y="3931285"/>
            <a:ext cx="352425" cy="651510"/>
          </a:xfrm>
          <a:prstGeom prst="straightConnector1">
            <a:avLst/>
          </a:prstGeom>
          <a:ln w="2857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stCxn id="33" idx="3"/>
            <a:endCxn id="51" idx="2"/>
          </p:cNvCxnSpPr>
          <p:nvPr/>
        </p:nvCxnSpPr>
        <p:spPr>
          <a:xfrm flipH="1" flipV="1">
            <a:off x="5584190" y="3931285"/>
            <a:ext cx="424815" cy="651510"/>
          </a:xfrm>
          <a:prstGeom prst="straightConnector1">
            <a:avLst/>
          </a:prstGeom>
          <a:ln w="2857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テキストボックス 3"/>
          <p:cNvSpPr txBox="1"/>
          <p:nvPr/>
        </p:nvSpPr>
        <p:spPr>
          <a:xfrm>
            <a:off x="7361555" y="2603500"/>
            <a:ext cx="436245" cy="29654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p>
            <a:endParaRPr lang="ja-JP" altLang="en-US"/>
          </a:p>
        </p:txBody>
      </p:sp>
      <p:sp>
        <p:nvSpPr>
          <p:cNvPr id="6" name="線吹き出し 2(枠付き) 5"/>
          <p:cNvSpPr/>
          <p:nvPr/>
        </p:nvSpPr>
        <p:spPr>
          <a:xfrm>
            <a:off x="7955915" y="2346325"/>
            <a:ext cx="652780" cy="256540"/>
          </a:xfrm>
          <a:prstGeom prst="borderCallout2">
            <a:avLst>
              <a:gd name="adj1" fmla="val 14108"/>
              <a:gd name="adj2" fmla="val -486"/>
              <a:gd name="adj3" fmla="val 18750"/>
              <a:gd name="adj4" fmla="val -16667"/>
              <a:gd name="adj5" fmla="val 86138"/>
              <a:gd name="adj6" fmla="val -326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セキュリティ</a:t>
            </a:r>
            <a:endParaRPr lang="ja-JP" altLang="en-US" sz="8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  <a:p>
            <a:pPr algn="ctr"/>
            <a:r>
              <a:rPr lang="ja-JP" altLang="en-US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グループ</a:t>
            </a:r>
            <a:endParaRPr lang="ja-JP" altLang="en-US" sz="8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" name="線吹き出し 2(枠付き) 6"/>
          <p:cNvSpPr/>
          <p:nvPr/>
        </p:nvSpPr>
        <p:spPr>
          <a:xfrm>
            <a:off x="6380480" y="2251075"/>
            <a:ext cx="721995" cy="256540"/>
          </a:xfrm>
          <a:prstGeom prst="borderCallout2">
            <a:avLst>
              <a:gd name="adj1" fmla="val 14108"/>
              <a:gd name="adj2" fmla="val -486"/>
              <a:gd name="adj3" fmla="val 51485"/>
              <a:gd name="adj4" fmla="val -16182"/>
              <a:gd name="adj5" fmla="val 217326"/>
              <a:gd name="adj6" fmla="val -2550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ja-JP" altLang="en-US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ネットワーク</a:t>
            </a:r>
            <a:r>
              <a:rPr lang="en-US" altLang="ja-JP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ACL</a:t>
            </a:r>
            <a:endParaRPr lang="ja-JP" altLang="en-US" sz="8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VPC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（アクセス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制御）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5" name="テキストボックス 4"/>
          <p:cNvSpPr txBox="1"/>
          <p:nvPr/>
        </p:nvSpPr>
        <p:spPr>
          <a:xfrm>
            <a:off x="5944235" y="2821940"/>
            <a:ext cx="521970" cy="3829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p>
            <a:endParaRPr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図形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0" y="693420"/>
            <a:ext cx="9992360" cy="5542280"/>
          </a:xfrm>
          <a:prstGeom prst="rect">
            <a:avLst/>
          </a:prstGeom>
        </p:spPr>
      </p:pic>
      <p:sp>
        <p:nvSpPr>
          <p:cNvPr id="2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基本構成：ロードバランサ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(ELB)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角丸四角形 60"/>
          <p:cNvSpPr/>
          <p:nvPr/>
        </p:nvSpPr>
        <p:spPr>
          <a:xfrm>
            <a:off x="2891155" y="678815"/>
            <a:ext cx="7679690" cy="5502275"/>
          </a:xfrm>
          <a:prstGeom prst="roundRect">
            <a:avLst>
              <a:gd name="adj" fmla="val 1915"/>
            </a:avLst>
          </a:prstGeom>
          <a:solidFill>
            <a:schemeClr val="tx1"/>
          </a:solidFill>
          <a:ln>
            <a:solidFill>
              <a:srgbClr val="FAA1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en-US" altLang="ja-JP" sz="14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AWS</a:t>
            </a:r>
            <a:endParaRPr lang="en-US" altLang="ja-JP" sz="14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4260850" y="1062990"/>
            <a:ext cx="5991225" cy="4911090"/>
          </a:xfrm>
          <a:prstGeom prst="roundRect">
            <a:avLst>
              <a:gd name="adj" fmla="val 2739"/>
            </a:avLst>
          </a:prstGeom>
          <a:solidFill>
            <a:schemeClr val="tx1"/>
          </a:solidFill>
          <a:ln>
            <a:solidFill>
              <a:srgbClr val="FAA1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120000"/>
              </a:lnSpc>
            </a:pPr>
            <a:r>
              <a:rPr lang="en-US" altLang="ja-JP" sz="12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VPC</a:t>
            </a:r>
            <a:endParaRPr lang="en-US" altLang="ja-JP" sz="12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8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ELB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冗長化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＆負荷分散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679315" y="1381760"/>
            <a:ext cx="5121910" cy="1995170"/>
          </a:xfrm>
          <a:prstGeom prst="roundRect">
            <a:avLst>
              <a:gd name="adj" fmla="val 11799"/>
            </a:avLst>
          </a:prstGeom>
          <a:solidFill>
            <a:schemeClr val="tx1"/>
          </a:solidFill>
          <a:ln>
            <a:solidFill>
              <a:srgbClr val="FAA11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r"/>
            <a:r>
              <a:rPr lang="en-US" altLang="ja-JP" sz="10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AZ-a</a:t>
            </a:r>
            <a:endParaRPr lang="en-US" altLang="ja-JP" sz="10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22" name="図形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9385" y="2522220"/>
            <a:ext cx="568325" cy="574040"/>
          </a:xfrm>
          <a:prstGeom prst="rect">
            <a:avLst/>
          </a:prstGeom>
        </p:spPr>
      </p:pic>
      <p:pic>
        <p:nvPicPr>
          <p:cNvPr id="23" name="図形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9385" y="1680210"/>
            <a:ext cx="568325" cy="574040"/>
          </a:xfrm>
          <a:prstGeom prst="rect">
            <a:avLst/>
          </a:prstGeom>
        </p:spPr>
      </p:pic>
      <p:pic>
        <p:nvPicPr>
          <p:cNvPr id="24" name="図形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9385" y="4697730"/>
            <a:ext cx="568325" cy="574040"/>
          </a:xfrm>
          <a:prstGeom prst="rect">
            <a:avLst/>
          </a:prstGeom>
        </p:spPr>
      </p:pic>
      <p:pic>
        <p:nvPicPr>
          <p:cNvPr id="25" name="図形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9385" y="3855720"/>
            <a:ext cx="568325" cy="574040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4678680" y="3559175"/>
            <a:ext cx="5189855" cy="2150745"/>
          </a:xfrm>
          <a:prstGeom prst="roundRect">
            <a:avLst>
              <a:gd name="adj" fmla="val 13519"/>
            </a:avLst>
          </a:prstGeom>
          <a:noFill/>
          <a:ln>
            <a:solidFill>
              <a:srgbClr val="FAA11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b" anchorCtr="0"/>
          <a:p>
            <a:pPr algn="r"/>
            <a:r>
              <a:rPr lang="en-US" altLang="ja-JP" sz="10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AZ-c</a:t>
            </a:r>
            <a:endParaRPr lang="en-US" altLang="ja-JP" sz="10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26" name="図形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1680210"/>
            <a:ext cx="490220" cy="506095"/>
          </a:xfrm>
          <a:prstGeom prst="rect">
            <a:avLst/>
          </a:prstGeom>
        </p:spPr>
      </p:pic>
      <p:pic>
        <p:nvPicPr>
          <p:cNvPr id="27" name="図形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2590165"/>
            <a:ext cx="490220" cy="506095"/>
          </a:xfrm>
          <a:prstGeom prst="rect">
            <a:avLst/>
          </a:prstGeom>
        </p:spPr>
      </p:pic>
      <p:pic>
        <p:nvPicPr>
          <p:cNvPr id="28" name="図形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3720465"/>
            <a:ext cx="490220" cy="506095"/>
          </a:xfrm>
          <a:prstGeom prst="rect">
            <a:avLst/>
          </a:prstGeom>
        </p:spPr>
      </p:pic>
      <p:pic>
        <p:nvPicPr>
          <p:cNvPr id="29" name="図形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4403090"/>
            <a:ext cx="490220" cy="506095"/>
          </a:xfrm>
          <a:prstGeom prst="rect">
            <a:avLst/>
          </a:prstGeom>
        </p:spPr>
      </p:pic>
      <p:pic>
        <p:nvPicPr>
          <p:cNvPr id="30" name="図形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5046345"/>
            <a:ext cx="490220" cy="506095"/>
          </a:xfrm>
          <a:prstGeom prst="rect">
            <a:avLst/>
          </a:prstGeom>
        </p:spPr>
      </p:pic>
      <p:sp>
        <p:nvSpPr>
          <p:cNvPr id="33" name="テキストボックス 32"/>
          <p:cNvSpPr txBox="1"/>
          <p:nvPr/>
        </p:nvSpPr>
        <p:spPr>
          <a:xfrm>
            <a:off x="5278755" y="3037840"/>
            <a:ext cx="6756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active</a:t>
            </a:r>
            <a:endParaRPr lang="en-US" altLang="ja-JP" sz="800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4" name="テキストボックス 33"/>
          <p:cNvSpPr txBox="1"/>
          <p:nvPr/>
        </p:nvSpPr>
        <p:spPr>
          <a:xfrm>
            <a:off x="5235575" y="1482725"/>
            <a:ext cx="7785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Standby</a:t>
            </a:r>
            <a:endParaRPr lang="en-US" altLang="ja-JP" sz="800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36" name="テキストボックス 35"/>
          <p:cNvSpPr txBox="1"/>
          <p:nvPr/>
        </p:nvSpPr>
        <p:spPr>
          <a:xfrm>
            <a:off x="5244148" y="5222875"/>
            <a:ext cx="5765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Sandby</a:t>
            </a:r>
            <a:endParaRPr lang="en-US" altLang="ja-JP" sz="800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5807710" y="1933575"/>
            <a:ext cx="2567305" cy="875665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5811520" y="2797175"/>
            <a:ext cx="2563495" cy="46355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819140" y="2820670"/>
            <a:ext cx="2555875" cy="115316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5831205" y="2828925"/>
            <a:ext cx="2543810" cy="182753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5810885" y="2817495"/>
            <a:ext cx="2564130" cy="2482215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テキストボックス 43"/>
          <p:cNvSpPr txBox="1"/>
          <p:nvPr/>
        </p:nvSpPr>
        <p:spPr>
          <a:xfrm>
            <a:off x="6296025" y="325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ja-JP" altLang="en-US"/>
          </a:p>
        </p:txBody>
      </p:sp>
      <p:cxnSp>
        <p:nvCxnSpPr>
          <p:cNvPr id="45" name="直線矢印コネクタ 44"/>
          <p:cNvCxnSpPr/>
          <p:nvPr/>
        </p:nvCxnSpPr>
        <p:spPr>
          <a:xfrm>
            <a:off x="5807710" y="4142740"/>
            <a:ext cx="2567305" cy="115697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5807710" y="4142740"/>
            <a:ext cx="2567305" cy="513715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 flipV="1">
            <a:off x="5807710" y="3973830"/>
            <a:ext cx="2567305" cy="16891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5807710" y="2843530"/>
            <a:ext cx="2567305" cy="129921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25" idx="3"/>
          </p:cNvCxnSpPr>
          <p:nvPr/>
        </p:nvCxnSpPr>
        <p:spPr>
          <a:xfrm flipV="1">
            <a:off x="5807710" y="1911350"/>
            <a:ext cx="2559050" cy="223139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角丸四角形 50"/>
          <p:cNvSpPr/>
          <p:nvPr/>
        </p:nvSpPr>
        <p:spPr>
          <a:xfrm>
            <a:off x="5181600" y="1525905"/>
            <a:ext cx="676275" cy="1700530"/>
          </a:xfrm>
          <a:prstGeom prst="roundRect">
            <a:avLst>
              <a:gd name="adj" fmla="val 10798"/>
            </a:avLst>
          </a:prstGeom>
          <a:noFill/>
          <a:ln>
            <a:solidFill>
              <a:srgbClr val="EC9E2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5095240" y="2289810"/>
            <a:ext cx="174625" cy="173355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2" name="テキストボックス 51"/>
          <p:cNvSpPr txBox="1"/>
          <p:nvPr/>
        </p:nvSpPr>
        <p:spPr>
          <a:xfrm>
            <a:off x="4824095" y="2138045"/>
            <a:ext cx="3917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VIP</a:t>
            </a:r>
            <a:endParaRPr lang="en-US" altLang="ja-JP" sz="8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5" name="テキストボックス 54"/>
          <p:cNvSpPr txBox="1"/>
          <p:nvPr/>
        </p:nvSpPr>
        <p:spPr>
          <a:xfrm>
            <a:off x="4824095" y="4656455"/>
            <a:ext cx="3917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VIP</a:t>
            </a:r>
            <a:endParaRPr lang="en-US" altLang="ja-JP" sz="8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6" name="テキストボックス 55"/>
          <p:cNvSpPr txBox="1"/>
          <p:nvPr/>
        </p:nvSpPr>
        <p:spPr>
          <a:xfrm>
            <a:off x="5831205" y="2252345"/>
            <a:ext cx="552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ELB</a:t>
            </a:r>
            <a:endParaRPr lang="en-US" altLang="ja-JP" sz="14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8" name="テキストボックス 57"/>
          <p:cNvSpPr txBox="1"/>
          <p:nvPr/>
        </p:nvSpPr>
        <p:spPr>
          <a:xfrm>
            <a:off x="5831205" y="4427220"/>
            <a:ext cx="552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ELB</a:t>
            </a:r>
            <a:endParaRPr lang="en-US" altLang="ja-JP" sz="14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9" name="テキストボックス 58"/>
          <p:cNvSpPr txBox="1"/>
          <p:nvPr/>
        </p:nvSpPr>
        <p:spPr>
          <a:xfrm>
            <a:off x="8927465" y="2252345"/>
            <a:ext cx="552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EC2</a:t>
            </a:r>
            <a:endParaRPr lang="en-US" altLang="ja-JP" sz="14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60" name="テキストボックス 59"/>
          <p:cNvSpPr txBox="1"/>
          <p:nvPr/>
        </p:nvSpPr>
        <p:spPr>
          <a:xfrm>
            <a:off x="8936355" y="4448175"/>
            <a:ext cx="552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4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EC2</a:t>
            </a:r>
            <a:endParaRPr lang="en-US" altLang="ja-JP" sz="14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5181600" y="3721100"/>
            <a:ext cx="676275" cy="1725295"/>
          </a:xfrm>
          <a:prstGeom prst="roundRect">
            <a:avLst>
              <a:gd name="adj" fmla="val 10798"/>
            </a:avLst>
          </a:prstGeom>
          <a:noFill/>
          <a:ln>
            <a:solidFill>
              <a:srgbClr val="EC9E2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35" name="テキストボックス 34"/>
          <p:cNvSpPr txBox="1"/>
          <p:nvPr/>
        </p:nvSpPr>
        <p:spPr>
          <a:xfrm>
            <a:off x="5273358" y="3683000"/>
            <a:ext cx="5257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800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Active</a:t>
            </a:r>
            <a:endParaRPr lang="en-US" altLang="ja-JP" sz="800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54" name="楕円 53"/>
          <p:cNvSpPr/>
          <p:nvPr/>
        </p:nvSpPr>
        <p:spPr>
          <a:xfrm>
            <a:off x="5095240" y="4514850"/>
            <a:ext cx="174625" cy="173355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pic>
        <p:nvPicPr>
          <p:cNvPr id="62" name="図形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870" y="1343025"/>
            <a:ext cx="490855" cy="492760"/>
          </a:xfrm>
          <a:prstGeom prst="rect">
            <a:avLst/>
          </a:prstGeom>
        </p:spPr>
      </p:pic>
      <p:sp>
        <p:nvSpPr>
          <p:cNvPr id="63" name="テキストボックス 62"/>
          <p:cNvSpPr txBox="1"/>
          <p:nvPr/>
        </p:nvSpPr>
        <p:spPr>
          <a:xfrm>
            <a:off x="3688715" y="1461135"/>
            <a:ext cx="511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200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DNS</a:t>
            </a:r>
            <a:endParaRPr lang="en-US" altLang="ja-JP" sz="1200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pic>
        <p:nvPicPr>
          <p:cNvPr id="64" name="図形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" y="2863215"/>
            <a:ext cx="998855" cy="7588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5" name="直線矢印コネクタ 64"/>
          <p:cNvCxnSpPr/>
          <p:nvPr/>
        </p:nvCxnSpPr>
        <p:spPr>
          <a:xfrm flipV="1">
            <a:off x="1911985" y="2357755"/>
            <a:ext cx="3195955" cy="884555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64" idx="3"/>
            <a:endCxn id="54" idx="2"/>
          </p:cNvCxnSpPr>
          <p:nvPr/>
        </p:nvCxnSpPr>
        <p:spPr>
          <a:xfrm>
            <a:off x="1899920" y="3242945"/>
            <a:ext cx="3195320" cy="1358900"/>
          </a:xfrm>
          <a:prstGeom prst="straightConnector1">
            <a:avLst/>
          </a:prstGeom>
          <a:ln w="28575">
            <a:solidFill>
              <a:srgbClr val="EC9E22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テキストボックス 67"/>
          <p:cNvSpPr txBox="1"/>
          <p:nvPr/>
        </p:nvSpPr>
        <p:spPr>
          <a:xfrm>
            <a:off x="869315" y="3651885"/>
            <a:ext cx="11436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10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DNS</a:t>
            </a:r>
            <a:r>
              <a:rPr lang="ja-JP" altLang="en-US" sz="1000">
                <a:solidFill>
                  <a:schemeClr val="tx1"/>
                </a:solidFill>
                <a:latin typeface="Meiryo UI" panose="020B0604030504040204" charset="-128"/>
                <a:ea typeface="Meiryo UI" panose="020B0604030504040204" charset="-128"/>
              </a:rPr>
              <a:t>ラウンドロビン</a:t>
            </a:r>
            <a:endParaRPr lang="ja-JP" altLang="en-US" sz="1000">
              <a:solidFill>
                <a:schemeClr val="tx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cxnSp>
        <p:nvCxnSpPr>
          <p:cNvPr id="69" name="直線コネクタ 68"/>
          <p:cNvCxnSpPr>
            <a:stCxn id="64" idx="3"/>
            <a:endCxn id="62" idx="2"/>
          </p:cNvCxnSpPr>
          <p:nvPr/>
        </p:nvCxnSpPr>
        <p:spPr>
          <a:xfrm flipV="1">
            <a:off x="1899920" y="1835785"/>
            <a:ext cx="1623695" cy="1407160"/>
          </a:xfrm>
          <a:prstGeom prst="line">
            <a:avLst/>
          </a:prstGeom>
          <a:ln w="6350" cap="flat" cmpd="sng" algn="ctr">
            <a:solidFill>
              <a:srgbClr val="EC9E22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0" name="テキストボックス 69"/>
          <p:cNvSpPr txBox="1"/>
          <p:nvPr/>
        </p:nvSpPr>
        <p:spPr>
          <a:xfrm>
            <a:off x="3239770" y="2418080"/>
            <a:ext cx="72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16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50%</a:t>
            </a:r>
            <a:endParaRPr lang="en-US" altLang="ja-JP" sz="16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1" name="テキストボックス 70"/>
          <p:cNvSpPr txBox="1"/>
          <p:nvPr/>
        </p:nvSpPr>
        <p:spPr>
          <a:xfrm>
            <a:off x="3208020" y="4029710"/>
            <a:ext cx="72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ja-JP" sz="1600" b="1">
                <a:solidFill>
                  <a:schemeClr val="bg1"/>
                </a:solidFill>
                <a:latin typeface="Meiryo UI" panose="020B0604030504040204" charset="-128"/>
                <a:ea typeface="Meiryo UI" panose="020B0604030504040204" charset="-128"/>
              </a:rPr>
              <a:t>50%</a:t>
            </a:r>
            <a:endParaRPr lang="en-US" altLang="ja-JP" sz="1600" b="1">
              <a:solidFill>
                <a:schemeClr val="bg1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5095240" y="5436870"/>
            <a:ext cx="847090" cy="40830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0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冗長化</a:t>
            </a:r>
            <a:endParaRPr lang="ja-JP" altLang="en-US" sz="10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8196580" y="5436870"/>
            <a:ext cx="847090" cy="40830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0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冗長化</a:t>
            </a:r>
            <a:endParaRPr lang="ja-JP" altLang="en-US" sz="10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5" name="角丸四角形 74"/>
          <p:cNvSpPr/>
          <p:nvPr/>
        </p:nvSpPr>
        <p:spPr>
          <a:xfrm>
            <a:off x="3277870" y="2940050"/>
            <a:ext cx="603885" cy="85725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0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負荷分散</a:t>
            </a:r>
            <a:endParaRPr lang="ja-JP" altLang="en-US" sz="10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6689090" y="2940050"/>
            <a:ext cx="603885" cy="85725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ja-JP" altLang="en-US" sz="1000" b="1">
                <a:solidFill>
                  <a:srgbClr val="FF0000"/>
                </a:solidFill>
                <a:latin typeface="Meiryo UI" panose="020B0604030504040204" charset="-128"/>
                <a:ea typeface="Meiryo UI" panose="020B0604030504040204" charset="-128"/>
              </a:rPr>
              <a:t>負荷分散</a:t>
            </a:r>
            <a:endParaRPr lang="ja-JP" altLang="en-US" sz="1000" b="1">
              <a:solidFill>
                <a:srgbClr val="FF0000"/>
              </a:solidFill>
              <a:latin typeface="Meiryo UI" panose="020B0604030504040204" charset="-128"/>
              <a:ea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880" y="746125"/>
            <a:ext cx="9859010" cy="5483225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EC2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671195"/>
            <a:ext cx="9959340" cy="5561965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基本構成：リレーショナルデータベースサービス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(RDS)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5" y="685800"/>
            <a:ext cx="9956800" cy="556895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RDS (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マルチ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Z)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170" y="755650"/>
            <a:ext cx="9650095" cy="5347335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公式トレーニング資料を利用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723265"/>
            <a:ext cx="9959340" cy="550037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AWS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基本構成：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AMI</a:t>
            </a:r>
            <a:endParaRPr lang="en-US" altLang="ja-JP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089025"/>
            <a:ext cx="3706495" cy="4947285"/>
          </a:xfrm>
          <a:prstGeom prst="rect">
            <a:avLst/>
          </a:prstGeom>
        </p:spPr>
      </p:pic>
      <p:pic>
        <p:nvPicPr>
          <p:cNvPr id="5" name="図形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409065"/>
            <a:ext cx="6719570" cy="389128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エンジニア種類及び業務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内容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図形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872490"/>
            <a:ext cx="7663815" cy="5170805"/>
          </a:xfrm>
          <a:prstGeom prst="rect">
            <a:avLst/>
          </a:prstGeom>
        </p:spPr>
      </p:pic>
      <p:sp>
        <p:nvSpPr>
          <p:cNvPr id="2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インフラエンジニア</a:t>
            </a:r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 vs 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プログラマー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647065"/>
            <a:ext cx="9910445" cy="557784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：基本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構成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643890"/>
            <a:ext cx="9937750" cy="557022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システム：接続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ポイント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659765"/>
            <a:ext cx="9945370" cy="556133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システム：接続ポイントのサービス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化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図形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673735"/>
            <a:ext cx="9951085" cy="5542280"/>
          </a:xfrm>
          <a:prstGeom prst="rect">
            <a:avLst/>
          </a:prstGeom>
        </p:spPr>
      </p:pic>
      <p:sp>
        <p:nvSpPr>
          <p:cNvPr id="3" name="タイトル 3"/>
          <p:cNvSpPr>
            <a:spLocks noGrp="1"/>
          </p:cNvSpPr>
          <p:nvPr/>
        </p:nvSpPr>
        <p:spPr>
          <a:xfrm>
            <a:off x="389255" y="48260"/>
            <a:ext cx="6363970" cy="5340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Web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システム：データストアのサービス</a:t>
            </a:r>
            <a:r>
              <a:rPr lang="ja-JP" altLang="en-US" sz="2000" b="1">
                <a:latin typeface="Meiryo UI" panose="020B0604030504040204" charset="-128"/>
                <a:ea typeface="Meiryo UI" panose="020B0604030504040204" charset="-128"/>
                <a:cs typeface="Meiryo UI" panose="020B0604030504040204" charset="-128"/>
              </a:rPr>
              <a:t>化</a:t>
            </a:r>
            <a:endParaRPr lang="ja-JP" altLang="en-US" sz="2000" b="1">
              <a:latin typeface="Meiryo UI" panose="020B0604030504040204" charset="-128"/>
              <a:ea typeface="Meiryo UI" panose="020B0604030504040204" charset="-128"/>
              <a:cs typeface="Meiryo UI" panose="020B060403050404020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封筒">
  <a:themeElements>
    <a:clrScheme name="">
      <a:dk1>
        <a:srgbClr val="000000"/>
      </a:dk1>
      <a:lt1>
        <a:srgbClr val="F7F7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AFA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7F7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AFA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1849</Words>
  <Application>WPS Presentation</Application>
  <PresentationFormat>宽屏</PresentationFormat>
  <Paragraphs>341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ＭＳ Ｐゴシック</vt:lpstr>
      <vt:lpstr>Wingdings</vt:lpstr>
      <vt:lpstr>Meiryo UI</vt:lpstr>
      <vt:lpstr>Microsoft YaHei</vt:lpstr>
      <vt:lpstr>ＭＳ Ｐゴシック</vt:lpstr>
      <vt:lpstr>Arial Unicode MS</vt:lpstr>
      <vt:lpstr>Calibri</vt:lpstr>
      <vt:lpstr>封筒</vt:lpstr>
      <vt:lpstr>PowerPoint 演示文稿</vt:lpstr>
      <vt:lpstr>AWSトレーニングの進め方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構築編①：スケーラブルなWebシステム構築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hcq</dc:creator>
  <cp:lastModifiedBy>ppbb</cp:lastModifiedBy>
  <cp:revision>27</cp:revision>
  <dcterms:created xsi:type="dcterms:W3CDTF">2015-12-11T07:38:00Z</dcterms:created>
  <dcterms:modified xsi:type="dcterms:W3CDTF">2024-01-21T00:41:05Z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1041-12.2.0.13215</vt:lpwstr>
  </property>
  <property fmtid="{D5CDD505-2E9C-101B-9397-08002B2CF9AE}" pid="3" name="ICV">
    <vt:lpwstr>5C2E92644B8A4F22B847B63D936B0A06_12</vt:lpwstr>
  </property>
</Properties>
</file>